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19" r:id="rId4"/>
    <p:sldMasterId id="2147484537" r:id="rId5"/>
  </p:sldMasterIdLst>
  <p:notesMasterIdLst>
    <p:notesMasterId r:id="rId20"/>
  </p:notesMasterIdLst>
  <p:handoutMasterIdLst>
    <p:handoutMasterId r:id="rId21"/>
  </p:handoutMasterIdLst>
  <p:sldIdLst>
    <p:sldId id="5271" r:id="rId6"/>
    <p:sldId id="5280" r:id="rId7"/>
    <p:sldId id="5299" r:id="rId8"/>
    <p:sldId id="5283" r:id="rId9"/>
    <p:sldId id="5293" r:id="rId10"/>
    <p:sldId id="5292" r:id="rId11"/>
    <p:sldId id="5287" r:id="rId12"/>
    <p:sldId id="5290" r:id="rId13"/>
    <p:sldId id="5286" r:id="rId14"/>
    <p:sldId id="5289" r:id="rId15"/>
    <p:sldId id="5297" r:id="rId16"/>
    <p:sldId id="5298" r:id="rId17"/>
    <p:sldId id="5301" r:id="rId18"/>
    <p:sldId id="5285" r:id="rId19"/>
  </p:sldIdLst>
  <p:sldSz cx="9144000" cy="5143500" type="screen16x9"/>
  <p:notesSz cx="7010400" cy="92964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84175" indent="22225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771525" indent="42863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157288" indent="65088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543050" indent="87313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56">
          <p15:clr>
            <a:srgbClr val="A4A3A4"/>
          </p15:clr>
        </p15:guide>
        <p15:guide id="2" orient="horz" pos="3219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orient="horz" pos="3150">
          <p15:clr>
            <a:srgbClr val="A4A3A4"/>
          </p15:clr>
        </p15:guide>
        <p15:guide id="5" pos="284">
          <p15:clr>
            <a:srgbClr val="A4A3A4"/>
          </p15:clr>
        </p15:guide>
        <p15:guide id="6" pos="241">
          <p15:clr>
            <a:srgbClr val="A4A3A4"/>
          </p15:clr>
        </p15:guide>
        <p15:guide id="7" pos="5476">
          <p15:clr>
            <a:srgbClr val="A4A3A4"/>
          </p15:clr>
        </p15:guide>
        <p15:guide id="8" pos="5519">
          <p15:clr>
            <a:srgbClr val="A4A3A4"/>
          </p15:clr>
        </p15:guide>
        <p15:guide id="9" pos="2880">
          <p15:clr>
            <a:srgbClr val="A4A3A4"/>
          </p15:clr>
        </p15:guide>
        <p15:guide id="10" pos="2608">
          <p15:clr>
            <a:srgbClr val="A4A3A4"/>
          </p15:clr>
        </p15:guide>
        <p15:guide id="11" pos="3015">
          <p15:clr>
            <a:srgbClr val="A4A3A4"/>
          </p15:clr>
        </p15:guide>
        <p15:guide id="12" pos="275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892D"/>
    <a:srgbClr val="5C881A"/>
    <a:srgbClr val="FF5A00"/>
    <a:srgbClr val="73A616"/>
    <a:srgbClr val="86B8D6"/>
    <a:srgbClr val="FFA16D"/>
    <a:srgbClr val="FF9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2" autoAdjust="0"/>
    <p:restoredTop sz="88054" autoAdjust="0"/>
  </p:normalViewPr>
  <p:slideViewPr>
    <p:cSldViewPr>
      <p:cViewPr>
        <p:scale>
          <a:sx n="111" d="100"/>
          <a:sy n="111" d="100"/>
        </p:scale>
        <p:origin x="-754" y="-58"/>
      </p:cViewPr>
      <p:guideLst>
        <p:guide orient="horz" pos="1756"/>
        <p:guide orient="horz" pos="3219"/>
        <p:guide orient="horz" pos="3015"/>
        <p:guide orient="horz" pos="3150"/>
        <p:guide pos="284"/>
        <p:guide pos="241"/>
        <p:guide pos="5476"/>
        <p:guide pos="5519"/>
        <p:guide pos="2880"/>
        <p:guide pos="2608"/>
        <p:guide pos="3015"/>
        <p:guide pos="2755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56" y="-96"/>
      </p:cViewPr>
      <p:guideLst>
        <p:guide orient="horz" pos="2929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798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r" defTabSz="909901" eaLnBrk="0" hangingPunct="0">
              <a:defRPr sz="12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2C980D11-F1CB-48B1-9BFC-C595E2E36A2B}" type="slidenum">
              <a:rPr lang="es-ES_tradnl" altLang="en-GB"/>
              <a:pPr/>
              <a:t>‹#›</a:t>
            </a:fld>
            <a:endParaRPr lang="es-ES_tradnl" altLang="en-GB"/>
          </a:p>
        </p:txBody>
      </p:sp>
    </p:spTree>
    <p:extLst>
      <p:ext uri="{BB962C8B-B14F-4D97-AF65-F5344CB8AC3E}">
        <p14:creationId xmlns:p14="http://schemas.microsoft.com/office/powerpoint/2010/main" val="37270111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798" y="1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>
            <a:lvl1pPr algn="r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4338" y="700088"/>
            <a:ext cx="6199187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195" y="4414045"/>
            <a:ext cx="5144016" cy="418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GB" noProof="0"/>
              <a:t>Haga clic para modificar el estilo de texto del patrón</a:t>
            </a:r>
          </a:p>
          <a:p>
            <a:pPr lvl="1"/>
            <a:r>
              <a:rPr lang="es-ES_tradnl" altLang="en-GB" noProof="0"/>
              <a:t>Segundo nivel</a:t>
            </a:r>
          </a:p>
          <a:p>
            <a:pPr lvl="2"/>
            <a:r>
              <a:rPr lang="es-ES_tradnl" altLang="en-GB" noProof="0"/>
              <a:t>Tercer nivel</a:t>
            </a:r>
          </a:p>
          <a:p>
            <a:pPr lvl="3"/>
            <a:r>
              <a:rPr lang="es-ES_tradnl" altLang="en-GB" noProof="0"/>
              <a:t>Cuarto nivel</a:t>
            </a:r>
          </a:p>
          <a:p>
            <a:pPr lvl="4"/>
            <a:r>
              <a:rPr lang="es-ES_tradnl" altLang="en-GB" noProof="0"/>
              <a:t>Quinto nivel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798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r" defTabSz="909901" eaLnBrk="0" hangingPunct="0">
              <a:defRPr sz="12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E19883D5-5D98-4E58-9F7A-B180793A0829}" type="slidenum">
              <a:rPr lang="es-ES_tradnl" altLang="en-GB"/>
              <a:pPr/>
              <a:t>‹#›</a:t>
            </a:fld>
            <a:endParaRPr lang="es-ES_tradnl" altLang="en-GB"/>
          </a:p>
        </p:txBody>
      </p:sp>
    </p:spTree>
    <p:extLst>
      <p:ext uri="{BB962C8B-B14F-4D97-AF65-F5344CB8AC3E}">
        <p14:creationId xmlns:p14="http://schemas.microsoft.com/office/powerpoint/2010/main" val="9634401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417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7152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572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4305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31082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17298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03516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89732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906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Rectángulo"/>
          <p:cNvSpPr/>
          <p:nvPr userDrawn="1"/>
        </p:nvSpPr>
        <p:spPr>
          <a:xfrm rot="5400000">
            <a:off x="4475164" y="-2871788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10966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239656" y="1329612"/>
            <a:ext cx="4442918" cy="324036"/>
          </a:xfrm>
          <a:prstGeom prst="rect">
            <a:avLst/>
          </a:prstGeom>
        </p:spPr>
        <p:txBody>
          <a:bodyPr lIns="0" tIns="38631" rIns="77261" bIns="39543" anchor="ctr" anchorCtr="0"/>
          <a:lstStyle>
            <a:lvl1pPr marL="0" indent="0">
              <a:buNone/>
              <a:defRPr sz="15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239359" y="1991106"/>
            <a:ext cx="4453303" cy="3118832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 baseline="0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2"/>
          </p:nvPr>
        </p:nvSpPr>
        <p:spPr>
          <a:xfrm>
            <a:off x="4239655" y="1653648"/>
            <a:ext cx="4453009" cy="283445"/>
          </a:xfrm>
          <a:prstGeom prst="rect">
            <a:avLst/>
          </a:prstGeom>
        </p:spPr>
        <p:txBody>
          <a:bodyPr lIns="0" tIns="38631" rIns="77261" bIns="38631"/>
          <a:lstStyle>
            <a:lvl1pPr marL="289662" indent="-289662">
              <a:buNone/>
              <a:defRPr lang="en-GB" sz="15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95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A BLOCK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10 Conector recto"/>
          <p:cNvCxnSpPr/>
          <p:nvPr userDrawn="1"/>
        </p:nvCxnSpPr>
        <p:spPr>
          <a:xfrm flipH="1">
            <a:off x="450850" y="1590675"/>
            <a:ext cx="8242300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11 Rectángulo"/>
          <p:cNvSpPr/>
          <p:nvPr userDrawn="1"/>
        </p:nvSpPr>
        <p:spPr>
          <a:xfrm rot="5400000">
            <a:off x="2385219" y="-1415256"/>
            <a:ext cx="53975" cy="3922713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12 Rectángulo"/>
          <p:cNvSpPr/>
          <p:nvPr userDrawn="1"/>
        </p:nvSpPr>
        <p:spPr>
          <a:xfrm rot="5400000">
            <a:off x="6704806" y="-1415255"/>
            <a:ext cx="53975" cy="3922712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51340" y="1761661"/>
            <a:ext cx="3921369" cy="2862318"/>
          </a:xfrm>
          <a:prstGeom prst="rect">
            <a:avLst/>
          </a:prstGeom>
        </p:spPr>
        <p:txBody>
          <a:bodyPr lIns="0" tIns="38631" rIns="77261" bIns="38631"/>
          <a:lstStyle>
            <a:lvl1pPr marL="0" indent="0">
              <a:buNone/>
              <a:defRPr sz="2100" b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3 Marcador de gráfico"/>
          <p:cNvSpPr>
            <a:spLocks noGrp="1"/>
          </p:cNvSpPr>
          <p:nvPr>
            <p:ph type="chart" sz="quarter" idx="13"/>
          </p:nvPr>
        </p:nvSpPr>
        <p:spPr>
          <a:xfrm>
            <a:off x="4771293" y="1762125"/>
            <a:ext cx="3921369" cy="286226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/>
          </p:nvPr>
        </p:nvSpPr>
        <p:spPr>
          <a:xfrm>
            <a:off x="451338" y="87476"/>
            <a:ext cx="3921370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6" name="16 Marcador de texto"/>
          <p:cNvSpPr>
            <a:spLocks noGrp="1"/>
          </p:cNvSpPr>
          <p:nvPr>
            <p:ph type="body" sz="quarter" idx="14"/>
          </p:nvPr>
        </p:nvSpPr>
        <p:spPr>
          <a:xfrm>
            <a:off x="451340" y="627460"/>
            <a:ext cx="3921368" cy="864170"/>
          </a:xfrm>
          <a:prstGeom prst="rect">
            <a:avLst/>
          </a:prstGeom>
        </p:spPr>
        <p:txBody>
          <a:bodyPr lIns="0" tIns="38631" rIns="77261" bIns="38631"/>
          <a:lstStyle>
            <a:lvl1pPr marL="0" indent="0">
              <a:buNone/>
              <a:defRPr sz="21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/>
          </p:nvPr>
        </p:nvSpPr>
        <p:spPr>
          <a:xfrm>
            <a:off x="4771294" y="627460"/>
            <a:ext cx="3921782" cy="864170"/>
          </a:xfrm>
          <a:prstGeom prst="rect">
            <a:avLst/>
          </a:prstGeom>
        </p:spPr>
        <p:txBody>
          <a:bodyPr lIns="0" tIns="38631" rIns="77261" bIns="38631"/>
          <a:lstStyle>
            <a:lvl1pPr marL="0" indent="0">
              <a:buNone/>
              <a:defRPr sz="21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998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A BLOCK WITH TW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10 Conector recto"/>
          <p:cNvCxnSpPr/>
          <p:nvPr userDrawn="1"/>
        </p:nvCxnSpPr>
        <p:spPr>
          <a:xfrm flipH="1">
            <a:off x="450850" y="1590675"/>
            <a:ext cx="8242300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11 Rectángulo"/>
          <p:cNvSpPr/>
          <p:nvPr userDrawn="1"/>
        </p:nvSpPr>
        <p:spPr>
          <a:xfrm rot="5400000">
            <a:off x="2385219" y="-1415256"/>
            <a:ext cx="53975" cy="3922713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12 Rectángulo"/>
          <p:cNvSpPr/>
          <p:nvPr userDrawn="1"/>
        </p:nvSpPr>
        <p:spPr>
          <a:xfrm rot="5400000">
            <a:off x="6704806" y="-1415255"/>
            <a:ext cx="53975" cy="3922712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" name="3 Marcador de gráfico"/>
          <p:cNvSpPr>
            <a:spLocks noGrp="1"/>
          </p:cNvSpPr>
          <p:nvPr>
            <p:ph type="chart" sz="quarter" idx="13"/>
          </p:nvPr>
        </p:nvSpPr>
        <p:spPr>
          <a:xfrm>
            <a:off x="4771293" y="1762125"/>
            <a:ext cx="3921369" cy="286226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6" name="5 Marcador de gráfico"/>
          <p:cNvSpPr>
            <a:spLocks noGrp="1"/>
          </p:cNvSpPr>
          <p:nvPr>
            <p:ph type="chart" sz="quarter" idx="15"/>
          </p:nvPr>
        </p:nvSpPr>
        <p:spPr>
          <a:xfrm>
            <a:off x="451340" y="1762125"/>
            <a:ext cx="3921369" cy="286226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/>
          </p:nvPr>
        </p:nvSpPr>
        <p:spPr>
          <a:xfrm>
            <a:off x="451338" y="87476"/>
            <a:ext cx="3921370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6" name="16 Marcador de texto"/>
          <p:cNvSpPr>
            <a:spLocks noGrp="1"/>
          </p:cNvSpPr>
          <p:nvPr>
            <p:ph type="body" sz="quarter" idx="14"/>
          </p:nvPr>
        </p:nvSpPr>
        <p:spPr>
          <a:xfrm>
            <a:off x="451340" y="627460"/>
            <a:ext cx="3921368" cy="864170"/>
          </a:xfrm>
          <a:prstGeom prst="rect">
            <a:avLst/>
          </a:prstGeom>
        </p:spPr>
        <p:txBody>
          <a:bodyPr lIns="0" tIns="38631" rIns="77261" bIns="38631"/>
          <a:lstStyle>
            <a:lvl1pPr marL="0" indent="0">
              <a:buNone/>
              <a:defRPr sz="21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/>
          </p:nvPr>
        </p:nvSpPr>
        <p:spPr>
          <a:xfrm>
            <a:off x="4771294" y="627460"/>
            <a:ext cx="3921782" cy="864170"/>
          </a:xfrm>
          <a:prstGeom prst="rect">
            <a:avLst/>
          </a:prstGeom>
        </p:spPr>
        <p:txBody>
          <a:bodyPr lIns="0" tIns="38631" rIns="77261" bIns="38631"/>
          <a:lstStyle>
            <a:lvl1pPr marL="0" indent="0">
              <a:buNone/>
              <a:defRPr sz="21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8084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S AND TW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2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451340" y="627462"/>
            <a:ext cx="3921368" cy="918177"/>
          </a:xfrm>
          <a:prstGeom prst="rect">
            <a:avLst/>
          </a:prstGeom>
        </p:spPr>
        <p:txBody>
          <a:bodyPr lIns="0" tIns="38631" rIns="77261" bIns="38631"/>
          <a:lstStyle>
            <a:lvl1pPr marL="0" indent="0">
              <a:buNone/>
              <a:defRPr sz="21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/>
          </p:nvPr>
        </p:nvSpPr>
        <p:spPr>
          <a:xfrm>
            <a:off x="4771294" y="627462"/>
            <a:ext cx="3921782" cy="918177"/>
          </a:xfrm>
          <a:prstGeom prst="rect">
            <a:avLst/>
          </a:prstGeom>
        </p:spPr>
        <p:txBody>
          <a:bodyPr lIns="0" tIns="38631" rIns="77261" bIns="38631"/>
          <a:lstStyle>
            <a:lvl1pPr marL="0" indent="0">
              <a:buNone/>
              <a:defRPr sz="21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451340" y="1600201"/>
            <a:ext cx="3921369" cy="2807494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5"/>
          </p:nvPr>
        </p:nvSpPr>
        <p:spPr>
          <a:xfrm>
            <a:off x="4771293" y="1600201"/>
            <a:ext cx="3921369" cy="2807494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6"/>
          </p:nvPr>
        </p:nvSpPr>
        <p:spPr>
          <a:xfrm>
            <a:off x="4774638" y="4461960"/>
            <a:ext cx="3921369" cy="269081"/>
          </a:xfrm>
          <a:prstGeom prst="rect">
            <a:avLst/>
          </a:prstGeom>
        </p:spPr>
        <p:txBody>
          <a:bodyPr lIns="0" tIns="38631" rIns="0" bIns="38631" anchor="ctr" anchorCtr="0"/>
          <a:lstStyle>
            <a:lvl1pPr marL="0" indent="0">
              <a:buFont typeface="Arial" panose="020B0604020202020204" pitchFamily="34" charset="0"/>
              <a:buNone/>
              <a:defRPr lang="es-ES" sz="8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386217" indent="0">
              <a:buFont typeface="Arial" panose="020B0604020202020204" pitchFamily="34" charset="0"/>
              <a:buNone/>
              <a:defRPr lang="es-ES" sz="21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772433" indent="0">
              <a:buFont typeface="Arial" panose="020B0604020202020204" pitchFamily="34" charset="0"/>
              <a:buNone/>
              <a:defRPr lang="es-ES" sz="21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158647" indent="0">
              <a:buFont typeface="Arial" panose="020B0604020202020204" pitchFamily="34" charset="0"/>
              <a:buNone/>
              <a:defRPr lang="es-ES" sz="21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544866" indent="0">
              <a:buFont typeface="Arial" panose="020B0604020202020204" pitchFamily="34" charset="0"/>
              <a:buNone/>
              <a:defRPr lang="en-GB" sz="21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8 Marcador de texto"/>
          <p:cNvSpPr>
            <a:spLocks noGrp="1"/>
          </p:cNvSpPr>
          <p:nvPr>
            <p:ph type="body" sz="quarter" idx="17"/>
          </p:nvPr>
        </p:nvSpPr>
        <p:spPr>
          <a:xfrm>
            <a:off x="451341" y="4461960"/>
            <a:ext cx="3921369" cy="269081"/>
          </a:xfrm>
          <a:prstGeom prst="rect">
            <a:avLst/>
          </a:prstGeom>
        </p:spPr>
        <p:txBody>
          <a:bodyPr lIns="0" tIns="38631" rIns="0" bIns="38631" anchor="ctr" anchorCtr="0"/>
          <a:lstStyle>
            <a:lvl1pPr marL="0" indent="0">
              <a:buFont typeface="Arial" panose="020B0604020202020204" pitchFamily="34" charset="0"/>
              <a:buNone/>
              <a:defRPr lang="es-ES" sz="8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386217" indent="0">
              <a:buFont typeface="Arial" panose="020B0604020202020204" pitchFamily="34" charset="0"/>
              <a:buNone/>
              <a:defRPr lang="es-ES" sz="21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772433" indent="0">
              <a:buFont typeface="Arial" panose="020B0604020202020204" pitchFamily="34" charset="0"/>
              <a:buNone/>
              <a:defRPr lang="es-ES" sz="21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158647" indent="0">
              <a:buFont typeface="Arial" panose="020B0604020202020204" pitchFamily="34" charset="0"/>
              <a:buNone/>
              <a:defRPr lang="es-ES" sz="21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544866" indent="0">
              <a:buFont typeface="Arial" panose="020B0604020202020204" pitchFamily="34" charset="0"/>
              <a:buNone/>
              <a:defRPr lang="en-GB" sz="21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2337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AC14B29C-2FB7-4F20-A9F1-EDA3BC88B975}" type="datetimeFigureOut">
              <a:rPr lang="en-US" smtClean="0"/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7F981E2-6A91-4CB0-B20F-7DB2A44C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50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89918-C584-4962-B692-1F42444473A1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CCDAF-04E0-4FE4-AF90-D5DAF1873C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0629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C17BE-CB1C-4B64-8FAF-03A5D6F747F0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301E5-28FB-469B-92D8-4A6AB7F11C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719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325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406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488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569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651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BD653-3C1E-4656-8A98-EE26AF26D940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F2E2FE-C9EF-4992-BD15-BE7D2A5C6D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8292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31DE3-986D-424E-A1FF-BDB07B5ED3DF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5B859-F6C9-4748-B5CF-EDEB7C49E8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6396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38" indent="0">
              <a:buNone/>
              <a:defRPr sz="1800" b="1"/>
            </a:lvl2pPr>
            <a:lvl3pPr marL="816275" indent="0">
              <a:buNone/>
              <a:defRPr sz="1600" b="1"/>
            </a:lvl3pPr>
            <a:lvl4pPr marL="1224412" indent="0">
              <a:buNone/>
              <a:defRPr sz="1400" b="1"/>
            </a:lvl4pPr>
            <a:lvl5pPr marL="1632550" indent="0">
              <a:buNone/>
              <a:defRPr sz="1400" b="1"/>
            </a:lvl5pPr>
            <a:lvl6pPr marL="2040688" indent="0">
              <a:buNone/>
              <a:defRPr sz="1400" b="1"/>
            </a:lvl6pPr>
            <a:lvl7pPr marL="2448825" indent="0">
              <a:buNone/>
              <a:defRPr sz="1400" b="1"/>
            </a:lvl7pPr>
            <a:lvl8pPr marL="2856963" indent="0">
              <a:buNone/>
              <a:defRPr sz="1400" b="1"/>
            </a:lvl8pPr>
            <a:lvl9pPr marL="326510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38" indent="0">
              <a:buNone/>
              <a:defRPr sz="1800" b="1"/>
            </a:lvl2pPr>
            <a:lvl3pPr marL="816275" indent="0">
              <a:buNone/>
              <a:defRPr sz="1600" b="1"/>
            </a:lvl3pPr>
            <a:lvl4pPr marL="1224412" indent="0">
              <a:buNone/>
              <a:defRPr sz="1400" b="1"/>
            </a:lvl4pPr>
            <a:lvl5pPr marL="1632550" indent="0">
              <a:buNone/>
              <a:defRPr sz="1400" b="1"/>
            </a:lvl5pPr>
            <a:lvl6pPr marL="2040688" indent="0">
              <a:buNone/>
              <a:defRPr sz="1400" b="1"/>
            </a:lvl6pPr>
            <a:lvl7pPr marL="2448825" indent="0">
              <a:buNone/>
              <a:defRPr sz="1400" b="1"/>
            </a:lvl7pPr>
            <a:lvl8pPr marL="2856963" indent="0">
              <a:buNone/>
              <a:defRPr sz="1400" b="1"/>
            </a:lvl8pPr>
            <a:lvl9pPr marL="326510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86830-0834-4349-8C39-9AE30C47BBC0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B3B87-7D52-4DAB-AFFB-8C54D65257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2363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56126-101C-4E50-A163-6E3E3FBC1E54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3CEBC-C870-40A8-A948-F4A2A02C79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33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 rot="5400000">
            <a:off x="4509865" y="-3609751"/>
            <a:ext cx="54420" cy="831215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771292" y="87475"/>
            <a:ext cx="3921782" cy="432047"/>
          </a:xfrm>
          <a:prstGeom prst="rect">
            <a:avLst/>
          </a:prstGeom>
        </p:spPr>
        <p:txBody>
          <a:bodyPr lIns="0" tIns="38631" rIns="77261" bIns="38631" anchor="ctr" anchorCtr="0"/>
          <a:lstStyle>
            <a:lvl1pPr marL="0" indent="0">
              <a:buNone/>
              <a:defRPr sz="15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6 Título"/>
          <p:cNvSpPr>
            <a:spLocks noGrp="1"/>
          </p:cNvSpPr>
          <p:nvPr>
            <p:ph type="title"/>
          </p:nvPr>
        </p:nvSpPr>
        <p:spPr>
          <a:xfrm>
            <a:off x="4771292" y="573532"/>
            <a:ext cx="3921370" cy="4212781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38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51FCF-51D0-4DE4-8A34-00C20FA73493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D42DC-9224-4400-BB1D-CA5EBC3C16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9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8138" indent="0">
              <a:buNone/>
              <a:defRPr sz="1100"/>
            </a:lvl2pPr>
            <a:lvl3pPr marL="816275" indent="0">
              <a:buNone/>
              <a:defRPr sz="900"/>
            </a:lvl3pPr>
            <a:lvl4pPr marL="1224412" indent="0">
              <a:buNone/>
              <a:defRPr sz="800"/>
            </a:lvl4pPr>
            <a:lvl5pPr marL="1632550" indent="0">
              <a:buNone/>
              <a:defRPr sz="800"/>
            </a:lvl5pPr>
            <a:lvl6pPr marL="2040688" indent="0">
              <a:buNone/>
              <a:defRPr sz="800"/>
            </a:lvl6pPr>
            <a:lvl7pPr marL="2448825" indent="0">
              <a:buNone/>
              <a:defRPr sz="800"/>
            </a:lvl7pPr>
            <a:lvl8pPr marL="2856963" indent="0">
              <a:buNone/>
              <a:defRPr sz="800"/>
            </a:lvl8pPr>
            <a:lvl9pPr marL="32651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83771-9AD0-49E4-B563-6777CCE52169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C6A75-5FAB-4489-9296-E58C23C3DB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5150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8138" indent="0">
              <a:buNone/>
              <a:defRPr sz="2500"/>
            </a:lvl2pPr>
            <a:lvl3pPr marL="816275" indent="0">
              <a:buNone/>
              <a:defRPr sz="2100"/>
            </a:lvl3pPr>
            <a:lvl4pPr marL="1224412" indent="0">
              <a:buNone/>
              <a:defRPr sz="1800"/>
            </a:lvl4pPr>
            <a:lvl5pPr marL="1632550" indent="0">
              <a:buNone/>
              <a:defRPr sz="1800"/>
            </a:lvl5pPr>
            <a:lvl6pPr marL="2040688" indent="0">
              <a:buNone/>
              <a:defRPr sz="1800"/>
            </a:lvl6pPr>
            <a:lvl7pPr marL="2448825" indent="0">
              <a:buNone/>
              <a:defRPr sz="1800"/>
            </a:lvl7pPr>
            <a:lvl8pPr marL="2856963" indent="0">
              <a:buNone/>
              <a:defRPr sz="1800"/>
            </a:lvl8pPr>
            <a:lvl9pPr marL="326510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408138" indent="0">
              <a:buNone/>
              <a:defRPr sz="1100"/>
            </a:lvl2pPr>
            <a:lvl3pPr marL="816275" indent="0">
              <a:buNone/>
              <a:defRPr sz="900"/>
            </a:lvl3pPr>
            <a:lvl4pPr marL="1224412" indent="0">
              <a:buNone/>
              <a:defRPr sz="800"/>
            </a:lvl4pPr>
            <a:lvl5pPr marL="1632550" indent="0">
              <a:buNone/>
              <a:defRPr sz="800"/>
            </a:lvl5pPr>
            <a:lvl6pPr marL="2040688" indent="0">
              <a:buNone/>
              <a:defRPr sz="800"/>
            </a:lvl6pPr>
            <a:lvl7pPr marL="2448825" indent="0">
              <a:buNone/>
              <a:defRPr sz="800"/>
            </a:lvl7pPr>
            <a:lvl8pPr marL="2856963" indent="0">
              <a:buNone/>
              <a:defRPr sz="800"/>
            </a:lvl8pPr>
            <a:lvl9pPr marL="32651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CA471-3011-4F9C-9C78-6D278F4B4B9A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CA6A8-1770-43FF-92F0-A2A0817E40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883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0DA49-13E4-453F-A75A-CB8213D61D7A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9FE1-8A1F-487A-8038-221DE9D776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5103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4F63D-62EE-45C2-8A9E-B801017E532B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E1150-B7F9-4D5C-B88B-F8B6651462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28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A BLOCK WITH A TABL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tabla"/>
          <p:cNvSpPr>
            <a:spLocks noGrp="1"/>
          </p:cNvSpPr>
          <p:nvPr>
            <p:ph type="tbl" sz="quarter" idx="16"/>
          </p:nvPr>
        </p:nvSpPr>
        <p:spPr>
          <a:xfrm>
            <a:off x="451342" y="629101"/>
            <a:ext cx="8241322" cy="1942649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13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1" name="2 Marcador de tabla"/>
          <p:cNvSpPr>
            <a:spLocks noGrp="1"/>
          </p:cNvSpPr>
          <p:nvPr>
            <p:ph type="tbl" sz="quarter" idx="17"/>
          </p:nvPr>
        </p:nvSpPr>
        <p:spPr>
          <a:xfrm>
            <a:off x="457915" y="2686024"/>
            <a:ext cx="8241322" cy="1934040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846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39" y="573531"/>
            <a:ext cx="8241323" cy="421278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85566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39" y="573531"/>
            <a:ext cx="8241323" cy="421278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85296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39" y="573531"/>
            <a:ext cx="8241323" cy="421278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32908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39" y="573531"/>
            <a:ext cx="8241323" cy="421278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0072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39" y="573531"/>
            <a:ext cx="8241323" cy="421278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45561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45012" y="-3575049"/>
            <a:ext cx="53975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39" y="573531"/>
            <a:ext cx="8241323" cy="4212783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87476"/>
            <a:ext cx="8241324" cy="432048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80688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://www.uinet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iberdrola.es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9 Imagen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4824413"/>
            <a:ext cx="3619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Marcador de pie de página 4"/>
          <p:cNvSpPr txBox="1">
            <a:spLocks/>
          </p:cNvSpPr>
          <p:nvPr/>
        </p:nvSpPr>
        <p:spPr bwMode="auto">
          <a:xfrm>
            <a:off x="3870325" y="4905375"/>
            <a:ext cx="4822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5763" eaLnBrk="0" hangingPunct="0"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385763" eaLnBrk="0" hangingPunct="0"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385763" eaLnBrk="0" hangingPunct="0"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385763" eaLnBrk="0" hangingPunct="0"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385763" eaLnBrk="0" hangingPunct="0"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385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385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385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385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7D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700" dirty="0" smtClean="0">
                <a:solidFill>
                  <a:srgbClr val="5C881A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t>          </a:t>
            </a:r>
            <a:r>
              <a:rPr lang="en-US" altLang="en-US" sz="700" dirty="0">
                <a:solidFill>
                  <a:srgbClr val="5C881A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t>v6.0 WAP       </a:t>
            </a:r>
            <a:fld id="{62AAC312-0D39-43D8-895E-4322F6D4B129}" type="slidenum">
              <a:rPr lang="en-US" altLang="es-ES" sz="800" b="1">
                <a:solidFill>
                  <a:srgbClr val="5C881A"/>
                </a:solidFill>
                <a:ea typeface="MS PGothic" panose="020B0600070205080204" pitchFamily="34" charset="-128"/>
                <a:cs typeface="Times New Roman" panose="02020603050405020304" pitchFamily="18" charset="0"/>
              </a:rPr>
              <a:pPr algn="r" eaLnBrk="1" hangingPunct="1"/>
              <a:t>‹#›</a:t>
            </a:fld>
            <a:endParaRPr lang="en-US" altLang="es-ES" sz="800" b="1" dirty="0">
              <a:solidFill>
                <a:srgbClr val="5C881A"/>
              </a:solidFill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26" name="25 Conector recto"/>
          <p:cNvCxnSpPr/>
          <p:nvPr/>
        </p:nvCxnSpPr>
        <p:spPr>
          <a:xfrm>
            <a:off x="450850" y="4786313"/>
            <a:ext cx="8242300" cy="0"/>
          </a:xfrm>
          <a:prstGeom prst="line">
            <a:avLst/>
          </a:prstGeom>
          <a:ln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970213" y="49006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816008" eaLnBrk="1" hangingPunct="1">
              <a:defRPr/>
            </a:pPr>
            <a:r>
              <a:rPr lang="es-ES" sz="800" b="1" u="none" dirty="0">
                <a:solidFill>
                  <a:srgbClr val="5C881A"/>
                </a:solidFill>
                <a:latin typeface="Arial" panose="020B0604020202020204" pitchFamily="34" charset="0"/>
                <a:hlinkClick r:id="rId17"/>
              </a:rPr>
              <a:t>www.uinet.com</a:t>
            </a:r>
            <a:endParaRPr lang="es-ES" sz="800" b="1" u="none" dirty="0">
              <a:solidFill>
                <a:srgbClr val="5C881A"/>
              </a:solidFill>
              <a:latin typeface="Arial" panose="020B0604020202020204" pitchFamily="34" charset="0"/>
            </a:endParaRPr>
          </a:p>
          <a:p>
            <a:pPr defTabSz="816008" eaLnBrk="1" hangingPunct="1">
              <a:defRPr/>
            </a:pPr>
            <a:endParaRPr lang="es-ES" sz="800" b="1" u="none" dirty="0">
              <a:solidFill>
                <a:srgbClr val="5C881A"/>
              </a:solidFill>
              <a:latin typeface="Arial" panose="020B0604020202020204" pitchFamily="34" charset="0"/>
            </a:endParaRPr>
          </a:p>
          <a:p>
            <a:pPr defTabSz="816008" eaLnBrk="1" hangingPunct="1">
              <a:defRPr/>
            </a:pPr>
            <a:endParaRPr lang="es-ES" sz="800" b="1" u="none" dirty="0">
              <a:solidFill>
                <a:srgbClr val="5C881A"/>
              </a:solidFill>
              <a:latin typeface="Arial" panose="020B0604020202020204" pitchFamily="34" charset="0"/>
            </a:endParaRPr>
          </a:p>
        </p:txBody>
      </p:sp>
      <p:pic>
        <p:nvPicPr>
          <p:cNvPr id="1030" name="Picture 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4843463"/>
            <a:ext cx="530225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07" r:id="rId1"/>
    <p:sldLayoutId id="2147484608" r:id="rId2"/>
    <p:sldLayoutId id="2147484609" r:id="rId3"/>
    <p:sldLayoutId id="2147484610" r:id="rId4"/>
    <p:sldLayoutId id="2147484611" r:id="rId5"/>
    <p:sldLayoutId id="2147484612" r:id="rId6"/>
    <p:sldLayoutId id="2147484613" r:id="rId7"/>
    <p:sldLayoutId id="2147484614" r:id="rId8"/>
    <p:sldLayoutId id="2147484615" r:id="rId9"/>
    <p:sldLayoutId id="2147484616" r:id="rId10"/>
    <p:sldLayoutId id="2147484617" r:id="rId11"/>
    <p:sldLayoutId id="2147484618" r:id="rId12"/>
    <p:sldLayoutId id="2147484619" r:id="rId13"/>
  </p:sldLayoutIdLst>
  <p:hf hdr="0" ftr="0" dt="0"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3700" kern="1200">
          <a:solidFill>
            <a:schemeClr val="tx1"/>
          </a:solidFill>
          <a:latin typeface="+mj-lt"/>
          <a:ea typeface="MS PGothic" pitchFamily="34" charset="-128"/>
          <a:cs typeface="ＭＳ Ｐゴシック" charset="-128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MS PGothic" pitchFamily="34" charset="-128"/>
          <a:cs typeface="ＭＳ Ｐゴシック" charset="-128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MS PGothic" pitchFamily="34" charset="-128"/>
          <a:cs typeface="ＭＳ Ｐゴシック" charset="-128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MS PGothic" pitchFamily="34" charset="-128"/>
          <a:cs typeface="ＭＳ Ｐゴシック" charset="-128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MS PGothic" pitchFamily="34" charset="-128"/>
          <a:cs typeface="ＭＳ Ｐゴシック" charset="-128"/>
        </a:defRPr>
      </a:lvl5pPr>
      <a:lvl6pPr marL="386217" algn="ctr" defTabSz="386217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772433" algn="ctr" defTabSz="386217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158650" algn="ctr" defTabSz="386217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544866" algn="ctr" defTabSz="386217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288925" indent="-288925" algn="l" defTabSz="38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625475" indent="-239713" algn="l" defTabSz="38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63613" indent="-192088" algn="l" defTabSz="38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349375" indent="-192088" algn="l" defTabSz="38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736725" indent="-192088" algn="l" defTabSz="3841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124191" indent="-193109" algn="l" defTabSz="386217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0407" indent="-193109" algn="l" defTabSz="386217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96624" indent="-193109" algn="l" defTabSz="386217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840" indent="-193109" algn="l" defTabSz="386217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6217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2433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8650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866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31082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298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03516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9732" algn="l" defTabSz="38621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7" tIns="40814" rIns="81627" bIns="408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7" tIns="40814" rIns="81627" bIns="408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627" tIns="40814" rIns="81627" bIns="40814" rtlCol="0" anchor="ctr"/>
          <a:lstStyle>
            <a:lvl1pPr algn="l">
              <a:defRPr sz="110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6A6300E-5401-49FB-822B-7A6CAE419B9C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627" tIns="40814" rIns="81627" bIns="40814" rtlCol="0" anchor="ctr"/>
          <a:lstStyle>
            <a:lvl1pPr algn="ctr">
              <a:defRPr sz="110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81627" tIns="40814" rIns="81627" bIns="40814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</a:defRPr>
            </a:lvl1pPr>
          </a:lstStyle>
          <a:p>
            <a:fld id="{E7EFB1EF-8A93-49C8-8C9D-3004537DE8B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6" r:id="rId1"/>
    <p:sldLayoutId id="2147484597" r:id="rId2"/>
    <p:sldLayoutId id="2147484598" r:id="rId3"/>
    <p:sldLayoutId id="2147484599" r:id="rId4"/>
    <p:sldLayoutId id="2147484600" r:id="rId5"/>
    <p:sldLayoutId id="2147484601" r:id="rId6"/>
    <p:sldLayoutId id="2147484602" r:id="rId7"/>
    <p:sldLayoutId id="2147484603" r:id="rId8"/>
    <p:sldLayoutId id="2147484604" r:id="rId9"/>
    <p:sldLayoutId id="2147484605" r:id="rId10"/>
    <p:sldLayoutId id="21474846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38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275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412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550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480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1988" indent="-2540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9175" indent="-203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7163" indent="-203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35150" indent="-203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44756" indent="-204069" algn="l" defTabSz="8162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894" indent="-204069" algn="l" defTabSz="8162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032" indent="-204069" algn="l" defTabSz="8162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169" indent="-204069" algn="l" defTabSz="81627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38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75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12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50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688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25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963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00" algn="l" defTabSz="81627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English Station\Pictures\ES Ae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97638"/>
            <a:ext cx="6324600" cy="340771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outerShdw blurRad="50800" dist="50800" dir="5400000" algn="ctr" rotWithShape="0">
              <a:srgbClr val="000000"/>
            </a:outerShdw>
          </a:effectLst>
          <a:extLst/>
        </p:spPr>
      </p:pic>
      <p:sp>
        <p:nvSpPr>
          <p:cNvPr id="17411" name="2 Título"/>
          <p:cNvSpPr>
            <a:spLocks noGrp="1"/>
          </p:cNvSpPr>
          <p:nvPr>
            <p:ph type="title"/>
          </p:nvPr>
        </p:nvSpPr>
        <p:spPr bwMode="auto">
          <a:xfrm>
            <a:off x="2209800" y="57150"/>
            <a:ext cx="4343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200" dirty="0" smtClean="0">
                <a:cs typeface="Times New Roman" pitchFamily="18" charset="0"/>
              </a:rPr>
              <a:t>English Station</a:t>
            </a:r>
            <a:br>
              <a:rPr lang="en-US" sz="3200" dirty="0" smtClean="0">
                <a:cs typeface="Times New Roman" pitchFamily="18" charset="0"/>
              </a:rPr>
            </a:br>
            <a:r>
              <a:rPr lang="en-US" sz="3200" dirty="0" smtClean="0">
                <a:cs typeface="Times New Roman" pitchFamily="18" charset="0"/>
              </a:rPr>
              <a:t>Remediation Update</a:t>
            </a:r>
            <a:r>
              <a:rPr lang="en-US" sz="3200" dirty="0">
                <a:cs typeface="Times New Roman" pitchFamily="18" charset="0"/>
              </a:rPr>
              <a:t/>
            </a:r>
            <a:br>
              <a:rPr lang="en-US" sz="3200" dirty="0">
                <a:cs typeface="Times New Roman" pitchFamily="18" charset="0"/>
              </a:rPr>
            </a:br>
            <a:r>
              <a:rPr lang="en-US" sz="3200" dirty="0">
                <a:cs typeface="Times New Roman" pitchFamily="18" charset="0"/>
              </a:rPr>
              <a:t/>
            </a:r>
            <a:br>
              <a:rPr lang="en-US" sz="3200" dirty="0">
                <a:cs typeface="Times New Roman" pitchFamily="18" charset="0"/>
              </a:rPr>
            </a:br>
            <a:endParaRPr lang="en-US" altLang="en-US" sz="3200" dirty="0"/>
          </a:p>
        </p:txBody>
      </p:sp>
      <p:sp>
        <p:nvSpPr>
          <p:cNvPr id="17412" name="3 Marcador de texto"/>
          <p:cNvSpPr>
            <a:spLocks noGrp="1"/>
          </p:cNvSpPr>
          <p:nvPr>
            <p:ph type="body" sz="quarter" idx="12"/>
          </p:nvPr>
        </p:nvSpPr>
        <p:spPr bwMode="auto">
          <a:xfrm>
            <a:off x="5562600" y="917575"/>
            <a:ext cx="3124200" cy="282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88925" indent="-288925" algn="r" eaLnBrk="1" hangingPunct="1"/>
            <a:r>
              <a:rPr lang="en-US" altLang="en-US" dirty="0" smtClean="0">
                <a:ea typeface="MS PGothic" panose="020B0600070205080204" pitchFamily="34" charset="-128"/>
              </a:rPr>
              <a:t>June 22, 2017</a:t>
            </a:r>
            <a:endParaRPr lang="en-US" altLang="en-US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770438" y="87313"/>
            <a:ext cx="3922712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en-US" dirty="0" smtClean="0"/>
              <a:t>Project Schedule</a:t>
            </a:r>
            <a:endParaRPr lang="en-US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666750"/>
            <a:ext cx="84582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Current Approved Work Schedule:</a:t>
            </a:r>
          </a:p>
          <a:p>
            <a:pPr marL="0" indent="0">
              <a:buNone/>
            </a:pPr>
            <a:endParaRPr lang="en-US" sz="800" u="sng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05" y="1086150"/>
            <a:ext cx="7168695" cy="339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8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825"/>
            <a:ext cx="7886700" cy="4179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00" b="1" u="sng" dirty="0"/>
              <a:t>Building Abatement Environmental </a:t>
            </a:r>
            <a:r>
              <a:rPr lang="en-US" sz="2300" b="1" u="sng" dirty="0" smtClean="0"/>
              <a:t>Safety Precautions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41447"/>
            <a:ext cx="5543550" cy="3850105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Sealed poly containments established to completely enclose work area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HEPA filtered negative air to be used in containments to prevent airborne releases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Negative air pressure monitored continuously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Air sampled periodically outside containments to </a:t>
            </a:r>
            <a:r>
              <a:rPr lang="en-US" sz="12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ensure</a:t>
            </a:r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 no release of asbestos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wastes placed in sealed double bags/boxes before leaving containment and placed in secure trailers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materials and personnel leaving containment decontaminated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Wash water will be collected and contained at lower elevations inside containment areas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Licensed asbestos monitors will provide ongoing evaluation of work areas as well as means and methods to insure against a contamination release.</a:t>
            </a:r>
          </a:p>
          <a:p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964" y="412796"/>
            <a:ext cx="3357907" cy="20827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2205386"/>
            <a:ext cx="2087479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chemeClr val="bg1"/>
                </a:solidFill>
              </a:rPr>
              <a:t>Typical Containment</a:t>
            </a:r>
            <a:endParaRPr lang="en-US" sz="1600" u="sng" dirty="0">
              <a:solidFill>
                <a:schemeClr val="bg1"/>
              </a:solidFill>
            </a:endParaRPr>
          </a:p>
        </p:txBody>
      </p:sp>
      <p:pic>
        <p:nvPicPr>
          <p:cNvPr id="8" name="Picture 3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18" y="2502316"/>
            <a:ext cx="3181997" cy="264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69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7886700" cy="4179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00" b="1" u="sng" dirty="0"/>
              <a:t>Site Remediation </a:t>
            </a:r>
            <a:r>
              <a:rPr lang="en-US" sz="2300" b="1" u="sng" dirty="0" smtClean="0"/>
              <a:t>Environmental Safety </a:t>
            </a:r>
            <a:r>
              <a:rPr lang="en-US" sz="2300" b="1" u="sng" dirty="0"/>
              <a:t>Precautions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50372"/>
            <a:ext cx="5162550" cy="3850105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Enclose site perimeter with silt fence and staked hay bales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Construct decontamination area for all vehicles leaving site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Containerize all </a:t>
            </a:r>
            <a:r>
              <a:rPr lang="en-US" sz="1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decontamination </a:t>
            </a:r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wash water &amp; liquids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Liberal site-wide use of water sprays/mist for dust control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wastes placed in covered/sealed roll-off containers inside a lined and security fenced area.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materials and personnel leave site decontaminated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Ambient air monitoring to ensure controls are effective</a:t>
            </a:r>
          </a:p>
          <a:p>
            <a:r>
              <a:rPr lang="en-US" sz="14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Trained remedial inspectors will provide ongoing evaluation of work areas as well as means and methods to insure against a contamination release.</a:t>
            </a:r>
          </a:p>
          <a:p>
            <a:endParaRPr lang="en-US" sz="14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1" b="17522"/>
          <a:stretch/>
        </p:blipFill>
        <p:spPr>
          <a:xfrm flipH="1">
            <a:off x="5376730" y="392236"/>
            <a:ext cx="3352800" cy="21213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16" y="2555372"/>
            <a:ext cx="3407284" cy="22044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4696" y="4440890"/>
            <a:ext cx="2454442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bg1"/>
                </a:solidFill>
              </a:rPr>
              <a:t>PCB Remediation</a:t>
            </a:r>
            <a:endParaRPr lang="en-US" sz="1400" u="sng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48788" y="2229769"/>
            <a:ext cx="242114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bg1"/>
                </a:solidFill>
              </a:rPr>
              <a:t>Typical Waste Storage Area</a:t>
            </a:r>
            <a:endParaRPr lang="en-US" sz="14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8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340" y="87476"/>
            <a:ext cx="8235460" cy="432048"/>
          </a:xfrm>
        </p:spPr>
        <p:txBody>
          <a:bodyPr/>
          <a:lstStyle/>
          <a:p>
            <a:pPr algn="r"/>
            <a:r>
              <a:rPr lang="en-US" dirty="0" smtClean="0"/>
              <a:t>Keeping you informed 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742950"/>
            <a:ext cx="8458200" cy="3810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The Company will be keeping abutters informed about the status of the project through our Public Outreach Department.</a:t>
            </a:r>
          </a:p>
          <a:p>
            <a:pPr marL="0" indent="0">
              <a:buNone/>
            </a:pPr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Project Notification Letters will be sent to abutters via USPS as appropriate</a:t>
            </a: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Many of you here today received the first notification letter advising of this meeting</a:t>
            </a: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An informational web page will </a:t>
            </a:r>
            <a:r>
              <a:rPr lang="en-US" sz="240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be available at UINET.COM</a:t>
            </a:r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For additional inquiries, please call UI’s Public Outreach Office </a:t>
            </a:r>
          </a:p>
          <a:p>
            <a:pPr algn="ctr"/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385762" lvl="1" indent="0" algn="ctr">
              <a:buNone/>
            </a:pPr>
            <a:r>
              <a:rPr lang="en-US" sz="33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(888)-848-3697</a:t>
            </a:r>
          </a:p>
          <a:p>
            <a:pPr marL="771525" lvl="2" indent="0">
              <a:buNone/>
            </a:pPr>
            <a:endParaRPr lang="en-US" sz="17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684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>
              <a:lnSpc>
                <a:spcPts val="1688"/>
              </a:lnSpc>
            </a:pPr>
            <a:r>
              <a:rPr lang="en-US" altLang="en-US" dirty="0"/>
              <a:t>										</a:t>
            </a:r>
            <a:r>
              <a:rPr lang="en-US" altLang="en-US"/>
              <a:t>      </a:t>
            </a:r>
            <a:r>
              <a:rPr lang="en-US" altLang="en-US" smtClean="0"/>
              <a:t> </a:t>
            </a:r>
            <a:r>
              <a:rPr lang="en-US" altLang="en-US" dirty="0" smtClean="0"/>
              <a:t>Questions</a:t>
            </a:r>
            <a:endParaRPr lang="en-US" altLang="en-US" dirty="0"/>
          </a:p>
        </p:txBody>
      </p:sp>
      <p:pic>
        <p:nvPicPr>
          <p:cNvPr id="2050" name="Picture 2" descr="C:\Tom\logo-highres_question-mar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742950"/>
            <a:ext cx="3397250" cy="389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00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>
              <a:lnSpc>
                <a:spcPts val="1688"/>
              </a:lnSpc>
            </a:pPr>
            <a:r>
              <a:rPr lang="en-US" altLang="en-US" dirty="0"/>
              <a:t>										      </a:t>
            </a:r>
            <a:r>
              <a:rPr lang="en-US" altLang="en-US" dirty="0" smtClean="0"/>
              <a:t>Introduction</a:t>
            </a:r>
            <a:endParaRPr lang="en-US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19991"/>
            <a:ext cx="4038600" cy="416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G:\English Station\Presentations\IMG_20170227_1127035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375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96" y="619991"/>
            <a:ext cx="4530504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895350"/>
            <a:ext cx="108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1950’s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0" y="1733550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2017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22218" y="57150"/>
            <a:ext cx="3921782" cy="432047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666750"/>
            <a:ext cx="8458200" cy="4038600"/>
          </a:xfrm>
          <a:prstGeom prst="rect">
            <a:avLst/>
          </a:prstGeom>
        </p:spPr>
        <p:txBody>
          <a:bodyPr>
            <a:normAutofit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Background and History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Project Activities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Investigation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Remediation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Schedule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Remediation Requirements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Site Safety Precautions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Building Abatement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Site Remediation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Keeping You Informed</a:t>
            </a:r>
          </a:p>
          <a:p>
            <a:pPr marL="385762" lvl="1" indent="0">
              <a:buNone/>
            </a:pPr>
            <a:endParaRPr lang="en-US" sz="17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20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07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770438" y="87313"/>
            <a:ext cx="3922712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en-US" dirty="0"/>
              <a:t>					  </a:t>
            </a:r>
            <a:r>
              <a:rPr lang="en-US" altLang="en-US" dirty="0" smtClean="0"/>
              <a:t>Background</a:t>
            </a:r>
            <a:endParaRPr lang="en-US" altLang="en-US" dirty="0"/>
          </a:p>
        </p:txBody>
      </p:sp>
      <p:pic>
        <p:nvPicPr>
          <p:cNvPr id="4" name="Picture 2" descr="G:\English Station\Pictures\ES Ae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90550"/>
            <a:ext cx="7543800" cy="406462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outerShdw blurRad="50800" dist="50800" dir="5400000" algn="ctr" rotWithShape="0">
              <a:srgbClr val="000000"/>
            </a:outerShdw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1143000" y="2914650"/>
            <a:ext cx="1896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English Station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(Parcel B)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524000" y="2800350"/>
            <a:ext cx="567336" cy="2286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62400" y="1361032"/>
            <a:ext cx="122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Station B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(Parcel A)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05400" y="1714975"/>
            <a:ext cx="838200" cy="17097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5400000">
            <a:off x="5417196" y="3673410"/>
            <a:ext cx="127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Grand Ave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79661" y="2392027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North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8305800" y="234315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90550"/>
            <a:ext cx="7517523" cy="410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77000" y="1443074"/>
            <a:ext cx="143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Station B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1504950"/>
            <a:ext cx="2239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English Station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3943350"/>
            <a:ext cx="1633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Grand Ave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770438" y="87313"/>
            <a:ext cx="3922712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en-US" dirty="0"/>
              <a:t>					  </a:t>
            </a:r>
            <a:r>
              <a:rPr lang="en-US" altLang="en-US" dirty="0" smtClean="0"/>
              <a:t>Background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34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770438" y="87313"/>
            <a:ext cx="3922712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dirty="0"/>
              <a:t>	</a:t>
            </a:r>
            <a:r>
              <a:rPr lang="en-US" altLang="en-US" dirty="0" smtClean="0"/>
              <a:t> </a:t>
            </a:r>
            <a:r>
              <a:rPr lang="en-US" altLang="en-US" sz="1600" dirty="0" smtClean="0"/>
              <a:t>Background and History of the Site</a:t>
            </a:r>
            <a:endParaRPr lang="en-US" altLang="en-US" sz="1600" dirty="0"/>
          </a:p>
        </p:txBody>
      </p:sp>
      <p:sp>
        <p:nvSpPr>
          <p:cNvPr id="18435" name="Title 2"/>
          <p:cNvSpPr>
            <a:spLocks noGrp="1"/>
          </p:cNvSpPr>
          <p:nvPr>
            <p:ph type="title"/>
          </p:nvPr>
        </p:nvSpPr>
        <p:spPr bwMode="auto">
          <a:xfrm>
            <a:off x="228600" y="573088"/>
            <a:ext cx="8763000" cy="421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98425" eaLnBrk="1" hangingPunct="1">
              <a:spcBef>
                <a:spcPts val="538"/>
              </a:spcBef>
            </a:pPr>
            <a:r>
              <a:rPr lang="en-US" sz="1800" dirty="0" smtClean="0"/>
              <a:t>Background</a:t>
            </a:r>
            <a:r>
              <a:rPr lang="en-US" sz="1800" b="0" dirty="0" smtClean="0"/>
              <a:t/>
            </a:r>
            <a:br>
              <a:rPr lang="en-US" sz="1800" b="0" dirty="0" smtClean="0"/>
            </a:br>
            <a:r>
              <a:rPr lang="en-US" sz="1600" b="0" dirty="0" smtClean="0"/>
              <a:t>The </a:t>
            </a:r>
            <a:r>
              <a:rPr lang="en-US" sz="1600" b="0" dirty="0"/>
              <a:t>English Station Site is approximately 8.9 </a:t>
            </a:r>
            <a:r>
              <a:rPr lang="en-US" sz="1600" b="0" dirty="0" smtClean="0"/>
              <a:t>acres </a:t>
            </a:r>
            <a:br>
              <a:rPr lang="en-US" sz="1600" b="0" dirty="0" smtClean="0"/>
            </a:br>
            <a:r>
              <a:rPr lang="en-US" sz="1600" b="0" dirty="0" smtClean="0"/>
              <a:t>The </a:t>
            </a:r>
            <a:r>
              <a:rPr lang="en-US" sz="1600" b="0" dirty="0"/>
              <a:t>English Station </a:t>
            </a:r>
            <a:r>
              <a:rPr lang="en-US" sz="1600" b="0" dirty="0" smtClean="0"/>
              <a:t>building </a:t>
            </a:r>
            <a:r>
              <a:rPr lang="en-US" sz="1600" b="0" dirty="0"/>
              <a:t>has a footprint of approximately 100,000 square </a:t>
            </a:r>
            <a:r>
              <a:rPr lang="en-US" sz="1600" b="0" dirty="0" smtClean="0"/>
              <a:t>feet </a:t>
            </a:r>
            <a:br>
              <a:rPr lang="en-US" sz="1600" b="0" dirty="0" smtClean="0"/>
            </a:br>
            <a:r>
              <a:rPr lang="en-US" sz="1600" b="0" dirty="0" smtClean="0"/>
              <a:t>The </a:t>
            </a:r>
            <a:r>
              <a:rPr lang="en-US" sz="1600" b="0" dirty="0"/>
              <a:t>Station B building has a footprint of approximately 25,000 square </a:t>
            </a:r>
            <a:r>
              <a:rPr lang="en-US" sz="1600" b="0" dirty="0" smtClean="0"/>
              <a:t>feet </a:t>
            </a:r>
            <a:r>
              <a:rPr lang="en-US" altLang="en-US" sz="1600" b="0" dirty="0" smtClean="0"/>
              <a:t/>
            </a:r>
            <a:br>
              <a:rPr lang="en-US" altLang="en-US" sz="1600" b="0" dirty="0" smtClean="0"/>
            </a:br>
            <a:r>
              <a:rPr lang="en-US" altLang="en-US" sz="1400" b="0" dirty="0"/>
              <a:t/>
            </a:r>
            <a:br>
              <a:rPr lang="en-US" altLang="en-US" sz="1400" b="0" dirty="0"/>
            </a:br>
            <a:r>
              <a:rPr lang="en-US" altLang="en-US" sz="1600" dirty="0" smtClean="0"/>
              <a:t>History</a:t>
            </a:r>
            <a:br>
              <a:rPr lang="en-US" altLang="en-US" sz="1600" dirty="0" smtClean="0"/>
            </a:br>
            <a:r>
              <a:rPr lang="en-US" altLang="en-US" sz="1600" b="0" dirty="0" smtClean="0"/>
              <a:t>1890 – Station B provides electricity to Greater New Haven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1929 – English Station begins operation as a coal-fired electric generating station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1958 – English Station is converted to oil-fired generation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1992 – English Station ceases operation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2000 – UI sells English Station to an unaffiliated party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2006 – Property subdivided, by then – current owner,  5.3 acre English Station Parcel sold to 		ASNAT Realty, 3.6 acre Station B parcel sold to Evergreen Realty 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2015 – UI agrees to investigate and remediate the site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/>
            </a:r>
            <a:br>
              <a:rPr lang="en-US" altLang="en-US" sz="1600" b="0" dirty="0" smtClean="0"/>
            </a:br>
            <a:r>
              <a:rPr lang="en-US" altLang="en-US" sz="1600" b="0" dirty="0" smtClean="0"/>
              <a:t/>
            </a:r>
            <a:br>
              <a:rPr lang="en-US" altLang="en-US" sz="1600" b="0" dirty="0" smtClean="0"/>
            </a:br>
            <a:endParaRPr lang="en-US" alt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235253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770438" y="87313"/>
            <a:ext cx="3922712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en-US" dirty="0" smtClean="0"/>
              <a:t>Project Activities</a:t>
            </a:r>
            <a:endParaRPr lang="en-US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666750"/>
            <a:ext cx="8458200" cy="4038600"/>
          </a:xfrm>
          <a:prstGeom prst="rect">
            <a:avLst/>
          </a:prstGeom>
        </p:spPr>
        <p:txBody>
          <a:bodyPr>
            <a:normAutofit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u="sng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Investigation Work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Building temporary roads to ensure that cross contamination of areas does not occur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Collecting soil borings (by hand and machine)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Collecting water samples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Installing monitoring wells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Performing investigations in English Station and Station B to identify the type, quantity and location of all asbestos, non-hazardous and hazardous waste</a:t>
            </a:r>
          </a:p>
          <a:p>
            <a:endParaRPr lang="en-US" sz="20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9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770438" y="87313"/>
            <a:ext cx="3922712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en-US" dirty="0" smtClean="0"/>
              <a:t>Project Activities</a:t>
            </a:r>
            <a:endParaRPr lang="en-US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666750"/>
            <a:ext cx="8458200" cy="4038600"/>
          </a:xfrm>
          <a:prstGeom prst="rect">
            <a:avLst/>
          </a:prstGeom>
        </p:spPr>
        <p:txBody>
          <a:bodyPr>
            <a:normAutofit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u="sng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Remediation Work</a:t>
            </a:r>
          </a:p>
          <a:p>
            <a:r>
              <a:rPr lang="en-US" sz="20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Removal and disposal of contaminated debris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Excavation, loading and transport of contaminated soil (to be replaced with suitable fill material)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Ground water treatment and disposal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Concrete slab remediation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Removal and transport of hazardous building materials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Abatement and disposal of asbestos and asbestos containing material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Disposal of water used in remediation and/or abatement efforts</a:t>
            </a:r>
          </a:p>
        </p:txBody>
      </p:sp>
    </p:spTree>
    <p:extLst>
      <p:ext uri="{BB962C8B-B14F-4D97-AF65-F5344CB8AC3E}">
        <p14:creationId xmlns:p14="http://schemas.microsoft.com/office/powerpoint/2010/main" val="382705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770438" y="87313"/>
            <a:ext cx="3922712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en-US" dirty="0" smtClean="0"/>
              <a:t>Remediation Requirements</a:t>
            </a:r>
            <a:endParaRPr lang="en-US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742950"/>
            <a:ext cx="8458200" cy="22098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Remediation Requirements are described in Partial Consent Order (PCO) AOWSPCB 13-001 issued by CT-DEEP, and consented to by UI.</a:t>
            </a:r>
          </a:p>
          <a:p>
            <a:pPr lvl="1"/>
            <a:r>
              <a:rPr lang="en-US" sz="21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Soil and Groundwater – Commercial/Industrial Standard</a:t>
            </a:r>
          </a:p>
          <a:p>
            <a:pPr lvl="1"/>
            <a:r>
              <a:rPr lang="en-US" sz="21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Buildings – High Occupancy Standard</a:t>
            </a:r>
            <a:endParaRPr lang="en-US" sz="8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Connecticut’s Remediation Standard Regulation (RSR’s)</a:t>
            </a:r>
            <a:endParaRPr lang="en-US" sz="24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609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IPresentationTemplate">
  <a:themeElements>
    <a:clrScheme name="Iberdrola">
      <a:dk1>
        <a:srgbClr val="707070"/>
      </a:dk1>
      <a:lt1>
        <a:sysClr val="window" lastClr="FFFFFF"/>
      </a:lt1>
      <a:dk2>
        <a:srgbClr val="5C881A"/>
      </a:dk2>
      <a:lt2>
        <a:srgbClr val="A4BA08"/>
      </a:lt2>
      <a:accent1>
        <a:srgbClr val="ADC187"/>
      </a:accent1>
      <a:accent2>
        <a:srgbClr val="D3DB97"/>
      </a:accent2>
      <a:accent3>
        <a:srgbClr val="53672A"/>
      </a:accent3>
      <a:accent4>
        <a:srgbClr val="F0F0F0"/>
      </a:accent4>
      <a:accent5>
        <a:srgbClr val="8BABD5"/>
      </a:accent5>
      <a:accent6>
        <a:srgbClr val="F6B283"/>
      </a:accent6>
      <a:hlink>
        <a:srgbClr val="A4BA08"/>
      </a:hlink>
      <a:folHlink>
        <a:srgbClr val="D3DB9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5_Tema d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2">
        <a:dk1>
          <a:srgbClr val="094FA4"/>
        </a:dk1>
        <a:lt1>
          <a:srgbClr val="FFFFFF"/>
        </a:lt1>
        <a:dk2>
          <a:srgbClr val="89D1F3"/>
        </a:dk2>
        <a:lt2>
          <a:srgbClr val="FDBD2C"/>
        </a:lt2>
        <a:accent1>
          <a:srgbClr val="009EE5"/>
        </a:accent1>
        <a:accent2>
          <a:srgbClr val="F6891E"/>
        </a:accent2>
        <a:accent3>
          <a:srgbClr val="FFFFFF"/>
        </a:accent3>
        <a:accent4>
          <a:srgbClr val="06428B"/>
        </a:accent4>
        <a:accent5>
          <a:srgbClr val="AACCF0"/>
        </a:accent5>
        <a:accent6>
          <a:srgbClr val="DF7C1A"/>
        </a:accent6>
        <a:hlink>
          <a:srgbClr val="86C82D"/>
        </a:hlink>
        <a:folHlink>
          <a:srgbClr val="C817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2">
        <a:dk1>
          <a:srgbClr val="094FA4"/>
        </a:dk1>
        <a:lt1>
          <a:srgbClr val="FFFFFF"/>
        </a:lt1>
        <a:dk2>
          <a:srgbClr val="89D1F3"/>
        </a:dk2>
        <a:lt2>
          <a:srgbClr val="FDBD2C"/>
        </a:lt2>
        <a:accent1>
          <a:srgbClr val="009EE5"/>
        </a:accent1>
        <a:accent2>
          <a:srgbClr val="F6891E"/>
        </a:accent2>
        <a:accent3>
          <a:srgbClr val="FFFFFF"/>
        </a:accent3>
        <a:accent4>
          <a:srgbClr val="06428B"/>
        </a:accent4>
        <a:accent5>
          <a:srgbClr val="AACCF0"/>
        </a:accent5>
        <a:accent6>
          <a:srgbClr val="DF7C1A"/>
        </a:accent6>
        <a:hlink>
          <a:srgbClr val="86C82D"/>
        </a:hlink>
        <a:folHlink>
          <a:srgbClr val="C817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3">
        <a:dk1>
          <a:srgbClr val="094FA4"/>
        </a:dk1>
        <a:lt1>
          <a:srgbClr val="FFFFFF"/>
        </a:lt1>
        <a:dk2>
          <a:srgbClr val="88D1F2"/>
        </a:dk2>
        <a:lt2>
          <a:srgbClr val="FDBD2C"/>
        </a:lt2>
        <a:accent1>
          <a:srgbClr val="009EE5"/>
        </a:accent1>
        <a:accent2>
          <a:srgbClr val="F6891E"/>
        </a:accent2>
        <a:accent3>
          <a:srgbClr val="FFFFFF"/>
        </a:accent3>
        <a:accent4>
          <a:srgbClr val="06428B"/>
        </a:accent4>
        <a:accent5>
          <a:srgbClr val="AACCF0"/>
        </a:accent5>
        <a:accent6>
          <a:srgbClr val="DF7C1A"/>
        </a:accent6>
        <a:hlink>
          <a:srgbClr val="86C82D"/>
        </a:hlink>
        <a:folHlink>
          <a:srgbClr val="3EB6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B40F750F02294798C57023FFDA295B" ma:contentTypeVersion="1" ma:contentTypeDescription="Create a new document." ma:contentTypeScope="" ma:versionID="a254c8124140d8f9c1a943663b7a7616">
  <xsd:schema xmlns:xsd="http://www.w3.org/2001/XMLSchema" xmlns:xs="http://www.w3.org/2001/XMLSchema" xmlns:p="http://schemas.microsoft.com/office/2006/metadata/properties" xmlns:ns2="7d0d3434-235a-4a6c-94c3-7ece31125438" targetNamespace="http://schemas.microsoft.com/office/2006/metadata/properties" ma:root="true" ma:fieldsID="6d6afbe682bcf4f3afe4e1ddd91d3e1e" ns2:_="">
    <xsd:import namespace="7d0d3434-235a-4a6c-94c3-7ece31125438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0d3434-235a-4a6c-94c3-7ece311254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95BD1E-9117-4656-BE3F-7A0E4D41FD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6900D3-DFAB-47AF-948D-418BB50169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0d3434-235a-4a6c-94c3-7ece311254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80CF23-5803-4A8A-8963-2C889A76EF07}">
  <ds:schemaRefs>
    <ds:schemaRef ds:uri="7d0d3434-235a-4a6c-94c3-7ece31125438"/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UIPresentationTemplate</Template>
  <TotalTime>6934</TotalTime>
  <Words>489</Words>
  <Application>Microsoft Office PowerPoint</Application>
  <PresentationFormat>On-screen Show (16:9)</PresentationFormat>
  <Paragraphs>85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UIPresentationTemplate</vt:lpstr>
      <vt:lpstr>2_Custom Design</vt:lpstr>
      <vt:lpstr>English Station Remediation Update  </vt:lpstr>
      <vt:lpstr>                Introduction</vt:lpstr>
      <vt:lpstr>PowerPoint Presentation</vt:lpstr>
      <vt:lpstr>PowerPoint Presentation</vt:lpstr>
      <vt:lpstr>PowerPoint Presentation</vt:lpstr>
      <vt:lpstr>Background The English Station Site is approximately 8.9 acres  The English Station building has a footprint of approximately 100,000 square feet  The Station B building has a footprint of approximately 25,000 square feet   History 1890 – Station B provides electricity to Greater New Haven 1929 – English Station begins operation as a coal-fired electric generating station 1958 – English Station is converted to oil-fired generation 1992 – English Station ceases operation 2000 – UI sells English Station to an unaffiliated party 2006 – Property subdivided, by then – current owner,  5.3 acre English Station Parcel sold to   ASNAT Realty, 3.6 acre Station B parcel sold to Evergreen Realty  2015 – UI agrees to investigate and remediate the site   </vt:lpstr>
      <vt:lpstr>PowerPoint Presentation</vt:lpstr>
      <vt:lpstr>PowerPoint Presentation</vt:lpstr>
      <vt:lpstr>PowerPoint Presentation</vt:lpstr>
      <vt:lpstr>PowerPoint Presentation</vt:lpstr>
      <vt:lpstr>Building Abatement Environmental Safety Precautions</vt:lpstr>
      <vt:lpstr>Site Remediation Environmental Safety Precautions</vt:lpstr>
      <vt:lpstr>Keeping you informed </vt:lpstr>
      <vt:lpstr>                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Pootatuck Ring Bus Expansion  Yan Lachowicz</dc:title>
  <dc:creator>Cory Clark</dc:creator>
  <cp:lastModifiedBy>Samantha Marone</cp:lastModifiedBy>
  <cp:revision>174</cp:revision>
  <cp:lastPrinted>2017-06-21T19:14:19Z</cp:lastPrinted>
  <dcterms:created xsi:type="dcterms:W3CDTF">2016-05-10T18:02:56Z</dcterms:created>
  <dcterms:modified xsi:type="dcterms:W3CDTF">2017-06-22T17:36:29Z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0x010100D2B40F750F02294798C57023FFDA295B</vt:lpwstr>
  </property>
</Properties>
</file>